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514" y="-7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2F917-7DD7-440B-A55C-E6F0DB9D3BE4}" type="datetimeFigureOut">
              <a:rPr lang="es-BO" smtClean="0"/>
              <a:t>17/08/2015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03AD-C867-487B-8C01-51F3D00D1775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2F917-7DD7-440B-A55C-E6F0DB9D3BE4}" type="datetimeFigureOut">
              <a:rPr lang="es-BO" smtClean="0"/>
              <a:t>17/08/2015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03AD-C867-487B-8C01-51F3D00D1775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2F917-7DD7-440B-A55C-E6F0DB9D3BE4}" type="datetimeFigureOut">
              <a:rPr lang="es-BO" smtClean="0"/>
              <a:t>17/08/2015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03AD-C867-487B-8C01-51F3D00D1775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2F917-7DD7-440B-A55C-E6F0DB9D3BE4}" type="datetimeFigureOut">
              <a:rPr lang="es-BO" smtClean="0"/>
              <a:t>17/08/2015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03AD-C867-487B-8C01-51F3D00D1775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2F917-7DD7-440B-A55C-E6F0DB9D3BE4}" type="datetimeFigureOut">
              <a:rPr lang="es-BO" smtClean="0"/>
              <a:t>17/08/2015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03AD-C867-487B-8C01-51F3D00D1775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2F917-7DD7-440B-A55C-E6F0DB9D3BE4}" type="datetimeFigureOut">
              <a:rPr lang="es-BO" smtClean="0"/>
              <a:t>17/08/2015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03AD-C867-487B-8C01-51F3D00D1775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2F917-7DD7-440B-A55C-E6F0DB9D3BE4}" type="datetimeFigureOut">
              <a:rPr lang="es-BO" smtClean="0"/>
              <a:t>17/08/2015</a:t>
            </a:fld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03AD-C867-487B-8C01-51F3D00D1775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2F917-7DD7-440B-A55C-E6F0DB9D3BE4}" type="datetimeFigureOut">
              <a:rPr lang="es-BO" smtClean="0"/>
              <a:t>17/08/2015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03AD-C867-487B-8C01-51F3D00D1775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2F917-7DD7-440B-A55C-E6F0DB9D3BE4}" type="datetimeFigureOut">
              <a:rPr lang="es-BO" smtClean="0"/>
              <a:t>17/08/2015</a:t>
            </a:fld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03AD-C867-487B-8C01-51F3D00D1775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2F917-7DD7-440B-A55C-E6F0DB9D3BE4}" type="datetimeFigureOut">
              <a:rPr lang="es-BO" smtClean="0"/>
              <a:t>17/08/2015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03AD-C867-487B-8C01-51F3D00D1775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2F917-7DD7-440B-A55C-E6F0DB9D3BE4}" type="datetimeFigureOut">
              <a:rPr lang="es-BO" smtClean="0"/>
              <a:t>17/08/2015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03AD-C867-487B-8C01-51F3D00D1775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2F917-7DD7-440B-A55C-E6F0DB9D3BE4}" type="datetimeFigureOut">
              <a:rPr lang="es-BO" smtClean="0"/>
              <a:t>17/08/2015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A03AD-C867-487B-8C01-51F3D00D1775}" type="slidenum">
              <a:rPr lang="es-BO" smtClean="0"/>
              <a:t>‹Nº›</a:t>
            </a:fld>
            <a:endParaRPr lang="es-B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086121" y="860462"/>
            <a:ext cx="45719" cy="561662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14" name="13 CuadroTexto"/>
          <p:cNvSpPr txBox="1"/>
          <p:nvPr/>
        </p:nvSpPr>
        <p:spPr>
          <a:xfrm>
            <a:off x="246264" y="836712"/>
            <a:ext cx="273562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¿CÓMO LE SERVIRÁ</a:t>
            </a:r>
          </a:p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LO QUE OFRECEMOS?</a:t>
            </a:r>
            <a:endParaRPr lang="es-BO" sz="2200" b="1" dirty="0">
              <a:solidFill>
                <a:srgbClr val="0070C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169940" y="836712"/>
            <a:ext cx="547260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En nuestro portal hay una serie de cursos y talleres sobre marketing digital, </a:t>
            </a:r>
            <a:r>
              <a:rPr lang="es-BO" dirty="0" err="1" smtClean="0">
                <a:solidFill>
                  <a:schemeClr val="bg1">
                    <a:lumMod val="50000"/>
                  </a:schemeClr>
                </a:solidFill>
              </a:rPr>
              <a:t>startups</a:t>
            </a:r>
            <a:r>
              <a:rPr lang="es-BO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y negocios que Alberto puede utilizar para aprender a expandir su negocios. También se cuenta con </a:t>
            </a:r>
            <a:r>
              <a:rPr lang="es-BO" dirty="0" err="1" smtClean="0">
                <a:solidFill>
                  <a:schemeClr val="bg1">
                    <a:lumMod val="50000"/>
                  </a:schemeClr>
                </a:solidFill>
              </a:rPr>
              <a:t>videotutoriales</a:t>
            </a: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 de SEO y SEM para que sepa como comunicar su empresa en otros países.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6" name="45 Grupo"/>
          <p:cNvGrpSpPr/>
          <p:nvPr/>
        </p:nvGrpSpPr>
        <p:grpSpPr>
          <a:xfrm>
            <a:off x="3273197" y="1255986"/>
            <a:ext cx="5472608" cy="1740966"/>
            <a:chOff x="3273197" y="1255986"/>
            <a:chExt cx="5472608" cy="1740966"/>
          </a:xfrm>
        </p:grpSpPr>
        <p:cxnSp>
          <p:nvCxnSpPr>
            <p:cNvPr id="15" name="14 Conector recto"/>
            <p:cNvCxnSpPr/>
            <p:nvPr/>
          </p:nvCxnSpPr>
          <p:spPr>
            <a:xfrm>
              <a:off x="3273197" y="125598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>
              <a:off x="3273197" y="169229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Conector recto"/>
            <p:cNvCxnSpPr/>
            <p:nvPr/>
          </p:nvCxnSpPr>
          <p:spPr>
            <a:xfrm>
              <a:off x="3273197" y="212859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33 Conector recto"/>
            <p:cNvCxnSpPr/>
            <p:nvPr/>
          </p:nvCxnSpPr>
          <p:spPr>
            <a:xfrm>
              <a:off x="3273197" y="2564904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44 Conector recto"/>
            <p:cNvCxnSpPr/>
            <p:nvPr/>
          </p:nvCxnSpPr>
          <p:spPr>
            <a:xfrm>
              <a:off x="3273197" y="299695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46 CuadroTexto"/>
          <p:cNvSpPr txBox="1"/>
          <p:nvPr/>
        </p:nvSpPr>
        <p:spPr>
          <a:xfrm>
            <a:off x="376532" y="3573016"/>
            <a:ext cx="23386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¿CÓMO DEBEMOS</a:t>
            </a:r>
          </a:p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COMUNICARNOS?</a:t>
            </a:r>
            <a:endParaRPr lang="es-BO" sz="2200" b="1" dirty="0">
              <a:solidFill>
                <a:srgbClr val="0070C0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3176757" y="3593341"/>
            <a:ext cx="547260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“¿Quieres crear tu negocio digital y expandirte a todo el mundo? Entonces en Mclanfranconi.com encontrarás los mejores cursos y talleres para lograrlo”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7" name="48 Grupo"/>
          <p:cNvGrpSpPr/>
          <p:nvPr/>
        </p:nvGrpSpPr>
        <p:grpSpPr>
          <a:xfrm>
            <a:off x="3280014" y="3992290"/>
            <a:ext cx="5472608" cy="1740966"/>
            <a:chOff x="3273197" y="1255986"/>
            <a:chExt cx="5472608" cy="1740966"/>
          </a:xfrm>
        </p:grpSpPr>
        <p:cxnSp>
          <p:nvCxnSpPr>
            <p:cNvPr id="50" name="49 Conector recto"/>
            <p:cNvCxnSpPr/>
            <p:nvPr/>
          </p:nvCxnSpPr>
          <p:spPr>
            <a:xfrm>
              <a:off x="3273197" y="125598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50 Conector recto"/>
            <p:cNvCxnSpPr/>
            <p:nvPr/>
          </p:nvCxnSpPr>
          <p:spPr>
            <a:xfrm>
              <a:off x="3273197" y="169229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51 Conector recto"/>
            <p:cNvCxnSpPr/>
            <p:nvPr/>
          </p:nvCxnSpPr>
          <p:spPr>
            <a:xfrm>
              <a:off x="3273197" y="212859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52 Conector recto"/>
            <p:cNvCxnSpPr/>
            <p:nvPr/>
          </p:nvCxnSpPr>
          <p:spPr>
            <a:xfrm>
              <a:off x="3273197" y="2564904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53 Conector recto"/>
            <p:cNvCxnSpPr/>
            <p:nvPr/>
          </p:nvCxnSpPr>
          <p:spPr>
            <a:xfrm>
              <a:off x="3273197" y="299695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21 CuadroTexto"/>
          <p:cNvSpPr txBox="1"/>
          <p:nvPr/>
        </p:nvSpPr>
        <p:spPr>
          <a:xfrm>
            <a:off x="1009424" y="1886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1</a:t>
            </a:r>
            <a:endParaRPr lang="es-BO" sz="1600" dirty="0"/>
          </a:p>
        </p:txBody>
      </p:sp>
      <p:sp>
        <p:nvSpPr>
          <p:cNvPr id="23" name="22 CuadroTexto"/>
          <p:cNvSpPr txBox="1"/>
          <p:nvPr/>
        </p:nvSpPr>
        <p:spPr>
          <a:xfrm>
            <a:off x="2851088" y="188640"/>
            <a:ext cx="15062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Alberto Cabrera</a:t>
            </a:r>
            <a:endParaRPr lang="es-BO" sz="1600" dirty="0"/>
          </a:p>
        </p:txBody>
      </p:sp>
      <p:sp>
        <p:nvSpPr>
          <p:cNvPr id="24" name="23 CuadroTexto"/>
          <p:cNvSpPr txBox="1"/>
          <p:nvPr/>
        </p:nvSpPr>
        <p:spPr>
          <a:xfrm>
            <a:off x="6918986" y="188640"/>
            <a:ext cx="15650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Gerente General</a:t>
            </a:r>
            <a:endParaRPr lang="es-BO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086121" y="860462"/>
            <a:ext cx="45719" cy="561662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14" name="13 CuadroTexto"/>
          <p:cNvSpPr txBox="1"/>
          <p:nvPr/>
        </p:nvSpPr>
        <p:spPr>
          <a:xfrm>
            <a:off x="514162" y="836712"/>
            <a:ext cx="21998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¿QUÉ RETOS O </a:t>
            </a:r>
          </a:p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DESAFIOS TIENE?</a:t>
            </a:r>
            <a:endParaRPr lang="es-BO" sz="2200" b="1" dirty="0">
              <a:solidFill>
                <a:srgbClr val="0070C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169940" y="857037"/>
            <a:ext cx="547260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El mayor reto que tiene Alberto es poder en un corto o mediano plazo cumplir sus objetivos de expansión, pero también debe aprovechar y administrar su tiempo para poder equilibrar su vida personal, familiar y laboral aparte de capacitarse.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6" name="45 Grupo"/>
          <p:cNvGrpSpPr/>
          <p:nvPr/>
        </p:nvGrpSpPr>
        <p:grpSpPr>
          <a:xfrm>
            <a:off x="3273197" y="1255986"/>
            <a:ext cx="5472608" cy="1740966"/>
            <a:chOff x="3273197" y="1255986"/>
            <a:chExt cx="5472608" cy="1740966"/>
          </a:xfrm>
        </p:grpSpPr>
        <p:cxnSp>
          <p:nvCxnSpPr>
            <p:cNvPr id="15" name="14 Conector recto"/>
            <p:cNvCxnSpPr/>
            <p:nvPr/>
          </p:nvCxnSpPr>
          <p:spPr>
            <a:xfrm>
              <a:off x="3273197" y="125598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>
              <a:off x="3273197" y="169229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Conector recto"/>
            <p:cNvCxnSpPr/>
            <p:nvPr/>
          </p:nvCxnSpPr>
          <p:spPr>
            <a:xfrm>
              <a:off x="3273197" y="212859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33 Conector recto"/>
            <p:cNvCxnSpPr/>
            <p:nvPr/>
          </p:nvCxnSpPr>
          <p:spPr>
            <a:xfrm>
              <a:off x="3273197" y="2564904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44 Conector recto"/>
            <p:cNvCxnSpPr/>
            <p:nvPr/>
          </p:nvCxnSpPr>
          <p:spPr>
            <a:xfrm>
              <a:off x="3273197" y="299695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46 CuadroTexto"/>
          <p:cNvSpPr txBox="1"/>
          <p:nvPr/>
        </p:nvSpPr>
        <p:spPr>
          <a:xfrm>
            <a:off x="332711" y="3573016"/>
            <a:ext cx="24263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¿QUÉ PRODUCTOS </a:t>
            </a:r>
          </a:p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PREFIERE?</a:t>
            </a:r>
            <a:endParaRPr lang="es-BO" sz="2200" b="1" dirty="0">
              <a:solidFill>
                <a:srgbClr val="0070C0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3176757" y="3593341"/>
            <a:ext cx="547260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Debido a que </a:t>
            </a:r>
            <a:r>
              <a:rPr lang="es-BO" dirty="0" err="1" smtClean="0">
                <a:solidFill>
                  <a:schemeClr val="bg1">
                    <a:lumMod val="50000"/>
                  </a:schemeClr>
                </a:solidFill>
              </a:rPr>
              <a:t>alberto</a:t>
            </a: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 es un hombre muy ocupado, usualmente prefiere productos y servicios digitales como blogs, libros digitales, video cursos, cursos online e inclusive educación a distancia. Necesita productos que requieran tiempo, pero que el pueda manejarlo.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7" name="48 Grupo"/>
          <p:cNvGrpSpPr/>
          <p:nvPr/>
        </p:nvGrpSpPr>
        <p:grpSpPr>
          <a:xfrm>
            <a:off x="3280014" y="3992290"/>
            <a:ext cx="5472608" cy="1740966"/>
            <a:chOff x="3273197" y="1255986"/>
            <a:chExt cx="5472608" cy="1740966"/>
          </a:xfrm>
        </p:grpSpPr>
        <p:cxnSp>
          <p:nvCxnSpPr>
            <p:cNvPr id="50" name="49 Conector recto"/>
            <p:cNvCxnSpPr/>
            <p:nvPr/>
          </p:nvCxnSpPr>
          <p:spPr>
            <a:xfrm>
              <a:off x="3273197" y="125598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50 Conector recto"/>
            <p:cNvCxnSpPr/>
            <p:nvPr/>
          </p:nvCxnSpPr>
          <p:spPr>
            <a:xfrm>
              <a:off x="3273197" y="169229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51 Conector recto"/>
            <p:cNvCxnSpPr/>
            <p:nvPr/>
          </p:nvCxnSpPr>
          <p:spPr>
            <a:xfrm>
              <a:off x="3273197" y="212859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52 Conector recto"/>
            <p:cNvCxnSpPr/>
            <p:nvPr/>
          </p:nvCxnSpPr>
          <p:spPr>
            <a:xfrm>
              <a:off x="3273197" y="2564904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53 Conector recto"/>
            <p:cNvCxnSpPr/>
            <p:nvPr/>
          </p:nvCxnSpPr>
          <p:spPr>
            <a:xfrm>
              <a:off x="3273197" y="299695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24 CuadroTexto"/>
          <p:cNvSpPr txBox="1"/>
          <p:nvPr/>
        </p:nvSpPr>
        <p:spPr>
          <a:xfrm>
            <a:off x="1009424" y="1886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1</a:t>
            </a:r>
            <a:endParaRPr lang="es-BO" sz="1600" dirty="0"/>
          </a:p>
        </p:txBody>
      </p:sp>
      <p:sp>
        <p:nvSpPr>
          <p:cNvPr id="26" name="25 CuadroTexto"/>
          <p:cNvSpPr txBox="1"/>
          <p:nvPr/>
        </p:nvSpPr>
        <p:spPr>
          <a:xfrm>
            <a:off x="2851088" y="188640"/>
            <a:ext cx="15062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Alberto Cabrera</a:t>
            </a:r>
            <a:endParaRPr lang="es-BO" sz="1600" dirty="0"/>
          </a:p>
        </p:txBody>
      </p:sp>
      <p:sp>
        <p:nvSpPr>
          <p:cNvPr id="28" name="27 CuadroTexto"/>
          <p:cNvSpPr txBox="1"/>
          <p:nvPr/>
        </p:nvSpPr>
        <p:spPr>
          <a:xfrm>
            <a:off x="6918986" y="188640"/>
            <a:ext cx="15650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Gerente General</a:t>
            </a:r>
            <a:endParaRPr lang="es-BO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967481" y="3070701"/>
            <a:ext cx="51968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3600" b="1" dirty="0" smtClean="0">
                <a:solidFill>
                  <a:srgbClr val="0070C0"/>
                </a:solidFill>
              </a:rPr>
              <a:t>INFORMACIÓN PERSONAL</a:t>
            </a:r>
            <a:endParaRPr lang="es-BO" sz="3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09424" y="1886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1</a:t>
            </a:r>
            <a:endParaRPr lang="es-BO" sz="1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2851088" y="188640"/>
            <a:ext cx="15062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Alberto Cabrera</a:t>
            </a:r>
            <a:endParaRPr lang="es-BO" sz="1600" dirty="0"/>
          </a:p>
        </p:txBody>
      </p:sp>
      <p:sp>
        <p:nvSpPr>
          <p:cNvPr id="4" name="3 CuadroTexto"/>
          <p:cNvSpPr txBox="1"/>
          <p:nvPr/>
        </p:nvSpPr>
        <p:spPr>
          <a:xfrm>
            <a:off x="6918986" y="188640"/>
            <a:ext cx="15650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Gerente General</a:t>
            </a:r>
            <a:endParaRPr lang="es-BO" sz="1600" dirty="0"/>
          </a:p>
        </p:txBody>
      </p:sp>
      <p:sp>
        <p:nvSpPr>
          <p:cNvPr id="5" name="4 Rectángulo"/>
          <p:cNvSpPr/>
          <p:nvPr/>
        </p:nvSpPr>
        <p:spPr>
          <a:xfrm>
            <a:off x="3086121" y="860462"/>
            <a:ext cx="45719" cy="561662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6" name="5 CuadroTexto"/>
          <p:cNvSpPr txBox="1"/>
          <p:nvPr/>
        </p:nvSpPr>
        <p:spPr>
          <a:xfrm>
            <a:off x="294052" y="1095127"/>
            <a:ext cx="26400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400" b="1" dirty="0" smtClean="0">
                <a:solidFill>
                  <a:srgbClr val="0070C0"/>
                </a:solidFill>
              </a:rPr>
              <a:t>¿CÓMO SE LLAMA?</a:t>
            </a:r>
            <a:endParaRPr lang="es-BO" sz="2400" b="1" dirty="0">
              <a:solidFill>
                <a:srgbClr val="0070C0"/>
              </a:solidFill>
            </a:endParaRPr>
          </a:p>
        </p:txBody>
      </p:sp>
      <p:cxnSp>
        <p:nvCxnSpPr>
          <p:cNvPr id="8" name="7 Conector recto"/>
          <p:cNvCxnSpPr/>
          <p:nvPr/>
        </p:nvCxnSpPr>
        <p:spPr>
          <a:xfrm>
            <a:off x="3275856" y="1484784"/>
            <a:ext cx="5472608" cy="0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3169940" y="1115452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Alberto Cabrera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59902" y="2446436"/>
            <a:ext cx="23083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400" b="1" dirty="0" smtClean="0">
                <a:solidFill>
                  <a:srgbClr val="0070C0"/>
                </a:solidFill>
              </a:rPr>
              <a:t>¿TIENE FAMILIA?</a:t>
            </a:r>
            <a:endParaRPr lang="es-BO" sz="2400" b="1" dirty="0">
              <a:solidFill>
                <a:srgbClr val="0070C0"/>
              </a:solidFill>
            </a:endParaRPr>
          </a:p>
        </p:txBody>
      </p:sp>
      <p:cxnSp>
        <p:nvCxnSpPr>
          <p:cNvPr id="12" name="11 Conector recto"/>
          <p:cNvCxnSpPr/>
          <p:nvPr/>
        </p:nvCxnSpPr>
        <p:spPr>
          <a:xfrm>
            <a:off x="3275856" y="2836093"/>
            <a:ext cx="5472608" cy="0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CuadroTexto"/>
          <p:cNvSpPr txBox="1"/>
          <p:nvPr/>
        </p:nvSpPr>
        <p:spPr>
          <a:xfrm>
            <a:off x="3169940" y="2466761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Casado con dos hijos (una niña y un niño)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198071" y="3094508"/>
            <a:ext cx="2831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400" b="1" dirty="0" smtClean="0">
                <a:solidFill>
                  <a:srgbClr val="0070C0"/>
                </a:solidFill>
              </a:rPr>
              <a:t>¿QUÉ CARGO TIENE?</a:t>
            </a:r>
            <a:endParaRPr lang="es-BO" sz="2400" b="1" dirty="0">
              <a:solidFill>
                <a:srgbClr val="0070C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169940" y="3114833"/>
            <a:ext cx="5472608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Actualmente es Gerente General de </a:t>
            </a:r>
            <a:r>
              <a:rPr lang="es-BO" dirty="0" err="1" smtClean="0">
                <a:solidFill>
                  <a:schemeClr val="bg1">
                    <a:lumMod val="50000"/>
                  </a:schemeClr>
                </a:solidFill>
              </a:rPr>
              <a:t>Workia</a:t>
            </a: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 una empresa de captación de recursos humanos en Bolivia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335372" y="1772816"/>
            <a:ext cx="2625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400" b="1" dirty="0" smtClean="0">
                <a:solidFill>
                  <a:srgbClr val="0070C0"/>
                </a:solidFill>
              </a:rPr>
              <a:t>¿QUÉ EDAD TIENE?</a:t>
            </a:r>
            <a:endParaRPr lang="es-BO" sz="2400" b="1" dirty="0">
              <a:solidFill>
                <a:srgbClr val="0070C0"/>
              </a:solidFill>
            </a:endParaRPr>
          </a:p>
        </p:txBody>
      </p:sp>
      <p:cxnSp>
        <p:nvCxnSpPr>
          <p:cNvPr id="25" name="24 Conector recto"/>
          <p:cNvCxnSpPr/>
          <p:nvPr/>
        </p:nvCxnSpPr>
        <p:spPr>
          <a:xfrm>
            <a:off x="3309764" y="2204864"/>
            <a:ext cx="5472608" cy="0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3203848" y="1793141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48 años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28" name="27 Grupo"/>
          <p:cNvGrpSpPr/>
          <p:nvPr/>
        </p:nvGrpSpPr>
        <p:grpSpPr>
          <a:xfrm>
            <a:off x="3275856" y="3513782"/>
            <a:ext cx="5472608" cy="864096"/>
            <a:chOff x="3275856" y="3789040"/>
            <a:chExt cx="5472608" cy="864096"/>
          </a:xfrm>
        </p:grpSpPr>
        <p:cxnSp>
          <p:nvCxnSpPr>
            <p:cNvPr id="15" name="14 Conector recto"/>
            <p:cNvCxnSpPr/>
            <p:nvPr/>
          </p:nvCxnSpPr>
          <p:spPr>
            <a:xfrm>
              <a:off x="3275856" y="3789040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>
              <a:off x="3275856" y="422108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Conector recto"/>
            <p:cNvCxnSpPr/>
            <p:nvPr/>
          </p:nvCxnSpPr>
          <p:spPr>
            <a:xfrm>
              <a:off x="3275856" y="465313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28 CuadroTexto"/>
          <p:cNvSpPr txBox="1"/>
          <p:nvPr/>
        </p:nvSpPr>
        <p:spPr>
          <a:xfrm>
            <a:off x="395536" y="4717593"/>
            <a:ext cx="2391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400" b="1" dirty="0" smtClean="0">
                <a:solidFill>
                  <a:srgbClr val="0070C0"/>
                </a:solidFill>
              </a:rPr>
              <a:t>¿CUÁNTO GANA?</a:t>
            </a:r>
            <a:endParaRPr lang="es-BO" sz="2400" b="1" dirty="0">
              <a:solidFill>
                <a:srgbClr val="0070C0"/>
              </a:solidFill>
            </a:endParaRPr>
          </a:p>
        </p:txBody>
      </p:sp>
      <p:cxnSp>
        <p:nvCxnSpPr>
          <p:cNvPr id="30" name="29 Conector recto"/>
          <p:cNvCxnSpPr/>
          <p:nvPr/>
        </p:nvCxnSpPr>
        <p:spPr>
          <a:xfrm>
            <a:off x="3299131" y="5107250"/>
            <a:ext cx="5472608" cy="0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CuadroTexto"/>
          <p:cNvSpPr txBox="1"/>
          <p:nvPr/>
        </p:nvSpPr>
        <p:spPr>
          <a:xfrm>
            <a:off x="3193215" y="4737918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Tiene un salario de U$D 1.800 y una renta de U$D 500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571156" y="5530006"/>
            <a:ext cx="2085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400" b="1" dirty="0" smtClean="0">
                <a:solidFill>
                  <a:srgbClr val="0070C0"/>
                </a:solidFill>
              </a:rPr>
              <a:t>¿DÓNDE VIVE?</a:t>
            </a:r>
            <a:endParaRPr lang="es-BO" sz="2400" b="1" dirty="0">
              <a:solidFill>
                <a:srgbClr val="0070C0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3169940" y="5517232"/>
            <a:ext cx="5472608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Vive en la ciudad de Santa Cruz de la Sierra en Bolivia desde hace más de 20 años (Anteriormente en Brasil)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34" name="33 Grupo"/>
          <p:cNvGrpSpPr/>
          <p:nvPr/>
        </p:nvGrpSpPr>
        <p:grpSpPr>
          <a:xfrm>
            <a:off x="3275856" y="5949280"/>
            <a:ext cx="5472608" cy="432048"/>
            <a:chOff x="3275856" y="3789040"/>
            <a:chExt cx="5472608" cy="432048"/>
          </a:xfrm>
        </p:grpSpPr>
        <p:cxnSp>
          <p:nvCxnSpPr>
            <p:cNvPr id="35" name="34 Conector recto"/>
            <p:cNvCxnSpPr/>
            <p:nvPr/>
          </p:nvCxnSpPr>
          <p:spPr>
            <a:xfrm>
              <a:off x="3275856" y="3789040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35 Conector recto"/>
            <p:cNvCxnSpPr/>
            <p:nvPr/>
          </p:nvCxnSpPr>
          <p:spPr>
            <a:xfrm>
              <a:off x="3275856" y="422108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55776" y="3070701"/>
            <a:ext cx="40137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3600" b="1" dirty="0" smtClean="0">
                <a:solidFill>
                  <a:srgbClr val="0070C0"/>
                </a:solidFill>
              </a:rPr>
              <a:t>COMPORTAMIENTO</a:t>
            </a:r>
            <a:endParaRPr lang="es-BO" sz="3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086121" y="860462"/>
            <a:ext cx="45719" cy="561662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14" name="13 CuadroTexto"/>
          <p:cNvSpPr txBox="1"/>
          <p:nvPr/>
        </p:nvSpPr>
        <p:spPr>
          <a:xfrm>
            <a:off x="143219" y="836712"/>
            <a:ext cx="29417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¿CUÁL ES SU HISTORIA?</a:t>
            </a:r>
            <a:endParaRPr lang="es-BO" sz="2200" b="1" dirty="0">
              <a:solidFill>
                <a:srgbClr val="0070C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169940" y="836712"/>
            <a:ext cx="547260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Alberto vivió en Brasil toda su vida, pero a sus 28 años se fue a vivir a Bolivia debido a una oferta laboral. Actualmente abrió su propia empresa con la cual busca poder ser un punto de conexión entre empresas que necesitan empleados y futuros trabajadores de ellas  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6" name="45 Grupo"/>
          <p:cNvGrpSpPr/>
          <p:nvPr/>
        </p:nvGrpSpPr>
        <p:grpSpPr>
          <a:xfrm>
            <a:off x="3273197" y="1255986"/>
            <a:ext cx="5472608" cy="1740966"/>
            <a:chOff x="3273197" y="1255986"/>
            <a:chExt cx="5472608" cy="1740966"/>
          </a:xfrm>
        </p:grpSpPr>
        <p:cxnSp>
          <p:nvCxnSpPr>
            <p:cNvPr id="15" name="14 Conector recto"/>
            <p:cNvCxnSpPr/>
            <p:nvPr/>
          </p:nvCxnSpPr>
          <p:spPr>
            <a:xfrm>
              <a:off x="3273197" y="125598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>
              <a:off x="3273197" y="169229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Conector recto"/>
            <p:cNvCxnSpPr/>
            <p:nvPr/>
          </p:nvCxnSpPr>
          <p:spPr>
            <a:xfrm>
              <a:off x="3273197" y="212859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33 Conector recto"/>
            <p:cNvCxnSpPr/>
            <p:nvPr/>
          </p:nvCxnSpPr>
          <p:spPr>
            <a:xfrm>
              <a:off x="3273197" y="2564904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44 Conector recto"/>
            <p:cNvCxnSpPr/>
            <p:nvPr/>
          </p:nvCxnSpPr>
          <p:spPr>
            <a:xfrm>
              <a:off x="3273197" y="299695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46 CuadroTexto"/>
          <p:cNvSpPr txBox="1"/>
          <p:nvPr/>
        </p:nvSpPr>
        <p:spPr>
          <a:xfrm>
            <a:off x="467544" y="3573016"/>
            <a:ext cx="21566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¿CÓMO ES SU </a:t>
            </a:r>
          </a:p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PERSONALIDAD?</a:t>
            </a:r>
            <a:endParaRPr lang="es-BO" sz="2200" b="1" dirty="0">
              <a:solidFill>
                <a:srgbClr val="0070C0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3176757" y="3573016"/>
            <a:ext cx="547260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Alberto es una persona inquieta por naturaleza, siempre atento a sus objetivos y la forma en que puede cumplirlos. No le teme al cambio ni tampoco al adoptar nuevas formas de hacer las cosas. Es una persona honesta, transparente y con sólidos valores personales.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9" name="48 Grupo"/>
          <p:cNvGrpSpPr/>
          <p:nvPr/>
        </p:nvGrpSpPr>
        <p:grpSpPr>
          <a:xfrm>
            <a:off x="3280014" y="3992290"/>
            <a:ext cx="5472608" cy="1740966"/>
            <a:chOff x="3273197" y="1255986"/>
            <a:chExt cx="5472608" cy="1740966"/>
          </a:xfrm>
        </p:grpSpPr>
        <p:cxnSp>
          <p:nvCxnSpPr>
            <p:cNvPr id="50" name="49 Conector recto"/>
            <p:cNvCxnSpPr/>
            <p:nvPr/>
          </p:nvCxnSpPr>
          <p:spPr>
            <a:xfrm>
              <a:off x="3273197" y="125598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50 Conector recto"/>
            <p:cNvCxnSpPr/>
            <p:nvPr/>
          </p:nvCxnSpPr>
          <p:spPr>
            <a:xfrm>
              <a:off x="3273197" y="169229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51 Conector recto"/>
            <p:cNvCxnSpPr/>
            <p:nvPr/>
          </p:nvCxnSpPr>
          <p:spPr>
            <a:xfrm>
              <a:off x="3273197" y="212859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52 Conector recto"/>
            <p:cNvCxnSpPr/>
            <p:nvPr/>
          </p:nvCxnSpPr>
          <p:spPr>
            <a:xfrm>
              <a:off x="3273197" y="2564904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53 Conector recto"/>
            <p:cNvCxnSpPr/>
            <p:nvPr/>
          </p:nvCxnSpPr>
          <p:spPr>
            <a:xfrm>
              <a:off x="3273197" y="299695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57 CuadroTexto"/>
          <p:cNvSpPr txBox="1"/>
          <p:nvPr/>
        </p:nvSpPr>
        <p:spPr>
          <a:xfrm>
            <a:off x="1009424" y="1886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1</a:t>
            </a:r>
            <a:endParaRPr lang="es-BO" sz="1600" dirty="0"/>
          </a:p>
        </p:txBody>
      </p:sp>
      <p:sp>
        <p:nvSpPr>
          <p:cNvPr id="59" name="58 CuadroTexto"/>
          <p:cNvSpPr txBox="1"/>
          <p:nvPr/>
        </p:nvSpPr>
        <p:spPr>
          <a:xfrm>
            <a:off x="2851088" y="188640"/>
            <a:ext cx="15062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Alberto Cabrera</a:t>
            </a:r>
            <a:endParaRPr lang="es-BO" sz="1600" dirty="0"/>
          </a:p>
        </p:txBody>
      </p:sp>
      <p:sp>
        <p:nvSpPr>
          <p:cNvPr id="60" name="59 CuadroTexto"/>
          <p:cNvSpPr txBox="1"/>
          <p:nvPr/>
        </p:nvSpPr>
        <p:spPr>
          <a:xfrm>
            <a:off x="6918986" y="188640"/>
            <a:ext cx="15650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Gerente General</a:t>
            </a:r>
            <a:endParaRPr lang="es-BO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086121" y="860462"/>
            <a:ext cx="45719" cy="561662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14" name="13 CuadroTexto"/>
          <p:cNvSpPr txBox="1"/>
          <p:nvPr/>
        </p:nvSpPr>
        <p:spPr>
          <a:xfrm>
            <a:off x="120427" y="836712"/>
            <a:ext cx="298729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¿QUÉ LE GUSTA HACER?</a:t>
            </a:r>
            <a:endParaRPr lang="es-BO" sz="2200" b="1" dirty="0">
              <a:solidFill>
                <a:srgbClr val="0070C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169940" y="857037"/>
            <a:ext cx="547260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Más allá del deporte que es su forma de liberar estrés a Alberto le encanta estar siempre aprendiendo, leyendo blogs y participando de diferentes cursos y seminarios. Disfruta mucho todo aquello que esté ligado al aprendizaje y a los recursos humanos en general.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6" name="45 Grupo"/>
          <p:cNvGrpSpPr/>
          <p:nvPr/>
        </p:nvGrpSpPr>
        <p:grpSpPr>
          <a:xfrm>
            <a:off x="3273197" y="1255986"/>
            <a:ext cx="5472608" cy="1740966"/>
            <a:chOff x="3273197" y="1255986"/>
            <a:chExt cx="5472608" cy="1740966"/>
          </a:xfrm>
        </p:grpSpPr>
        <p:cxnSp>
          <p:nvCxnSpPr>
            <p:cNvPr id="15" name="14 Conector recto"/>
            <p:cNvCxnSpPr/>
            <p:nvPr/>
          </p:nvCxnSpPr>
          <p:spPr>
            <a:xfrm>
              <a:off x="3273197" y="125598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>
              <a:off x="3273197" y="169229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Conector recto"/>
            <p:cNvCxnSpPr/>
            <p:nvPr/>
          </p:nvCxnSpPr>
          <p:spPr>
            <a:xfrm>
              <a:off x="3273197" y="212859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33 Conector recto"/>
            <p:cNvCxnSpPr/>
            <p:nvPr/>
          </p:nvCxnSpPr>
          <p:spPr>
            <a:xfrm>
              <a:off x="3273197" y="2564904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44 Conector recto"/>
            <p:cNvCxnSpPr/>
            <p:nvPr/>
          </p:nvCxnSpPr>
          <p:spPr>
            <a:xfrm>
              <a:off x="3273197" y="299695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46 CuadroTexto"/>
          <p:cNvSpPr txBox="1"/>
          <p:nvPr/>
        </p:nvSpPr>
        <p:spPr>
          <a:xfrm>
            <a:off x="355111" y="3573016"/>
            <a:ext cx="23814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¿CÓMO CONSUME</a:t>
            </a:r>
          </a:p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INFORMACIÓN?</a:t>
            </a:r>
            <a:endParaRPr lang="es-BO" sz="2200" b="1" dirty="0">
              <a:solidFill>
                <a:srgbClr val="0070C0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3176757" y="3585790"/>
            <a:ext cx="547260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Debido a su empresa debe estar siempre leyendo los periódicos nacionales, sin embargo utilizar </a:t>
            </a:r>
            <a:r>
              <a:rPr lang="es-BO" dirty="0" err="1" smtClean="0">
                <a:solidFill>
                  <a:schemeClr val="bg1">
                    <a:lumMod val="50000"/>
                  </a:schemeClr>
                </a:solidFill>
              </a:rPr>
              <a:t>Feedly</a:t>
            </a: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 para estar leyendo sus blogs favoritos, suele consumir cursos online y también ver videos de diferentes capacitadores en </a:t>
            </a:r>
            <a:r>
              <a:rPr lang="es-BO" dirty="0" err="1" smtClean="0">
                <a:solidFill>
                  <a:schemeClr val="bg1">
                    <a:lumMod val="50000"/>
                  </a:schemeClr>
                </a:solidFill>
              </a:rPr>
              <a:t>Youtube</a:t>
            </a: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7" name="48 Grupo"/>
          <p:cNvGrpSpPr/>
          <p:nvPr/>
        </p:nvGrpSpPr>
        <p:grpSpPr>
          <a:xfrm>
            <a:off x="3280014" y="3992290"/>
            <a:ext cx="5472608" cy="1740966"/>
            <a:chOff x="3273197" y="1255986"/>
            <a:chExt cx="5472608" cy="1740966"/>
          </a:xfrm>
        </p:grpSpPr>
        <p:cxnSp>
          <p:nvCxnSpPr>
            <p:cNvPr id="50" name="49 Conector recto"/>
            <p:cNvCxnSpPr/>
            <p:nvPr/>
          </p:nvCxnSpPr>
          <p:spPr>
            <a:xfrm>
              <a:off x="3273197" y="125598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50 Conector recto"/>
            <p:cNvCxnSpPr/>
            <p:nvPr/>
          </p:nvCxnSpPr>
          <p:spPr>
            <a:xfrm>
              <a:off x="3273197" y="169229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51 Conector recto"/>
            <p:cNvCxnSpPr/>
            <p:nvPr/>
          </p:nvCxnSpPr>
          <p:spPr>
            <a:xfrm>
              <a:off x="3273197" y="212859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52 Conector recto"/>
            <p:cNvCxnSpPr/>
            <p:nvPr/>
          </p:nvCxnSpPr>
          <p:spPr>
            <a:xfrm>
              <a:off x="3273197" y="2564904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53 Conector recto"/>
            <p:cNvCxnSpPr/>
            <p:nvPr/>
          </p:nvCxnSpPr>
          <p:spPr>
            <a:xfrm>
              <a:off x="3273197" y="299695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21 CuadroTexto"/>
          <p:cNvSpPr txBox="1"/>
          <p:nvPr/>
        </p:nvSpPr>
        <p:spPr>
          <a:xfrm>
            <a:off x="1009424" y="1886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1</a:t>
            </a:r>
            <a:endParaRPr lang="es-BO" sz="1600" dirty="0"/>
          </a:p>
        </p:txBody>
      </p:sp>
      <p:sp>
        <p:nvSpPr>
          <p:cNvPr id="23" name="22 CuadroTexto"/>
          <p:cNvSpPr txBox="1"/>
          <p:nvPr/>
        </p:nvSpPr>
        <p:spPr>
          <a:xfrm>
            <a:off x="2851088" y="188640"/>
            <a:ext cx="15062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Alberto Cabrera</a:t>
            </a:r>
            <a:endParaRPr lang="es-BO" sz="1600" dirty="0"/>
          </a:p>
        </p:txBody>
      </p:sp>
      <p:sp>
        <p:nvSpPr>
          <p:cNvPr id="24" name="23 CuadroTexto"/>
          <p:cNvSpPr txBox="1"/>
          <p:nvPr/>
        </p:nvSpPr>
        <p:spPr>
          <a:xfrm>
            <a:off x="6918986" y="188640"/>
            <a:ext cx="15650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Gerente General</a:t>
            </a:r>
            <a:endParaRPr lang="es-BO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086121" y="860462"/>
            <a:ext cx="45719" cy="561662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14" name="13 CuadroTexto"/>
          <p:cNvSpPr txBox="1"/>
          <p:nvPr/>
        </p:nvSpPr>
        <p:spPr>
          <a:xfrm>
            <a:off x="405025" y="836712"/>
            <a:ext cx="241809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¿QUÉ AMBICIONES</a:t>
            </a:r>
          </a:p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TIENE?</a:t>
            </a:r>
            <a:endParaRPr lang="es-BO" sz="2200" b="1" dirty="0">
              <a:solidFill>
                <a:srgbClr val="0070C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131840" y="820439"/>
            <a:ext cx="5616624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La mayor ambición de Alberto es poder lograr que su empresa sea conocida a nivel Latinoamérica. Lo que el busca es poder expandirse sin necesidad de abrir oficinas en otros países. Por eso su mayor ambición es poder construir un portal online de empleos.</a:t>
            </a:r>
          </a:p>
        </p:txBody>
      </p:sp>
      <p:grpSp>
        <p:nvGrpSpPr>
          <p:cNvPr id="6" name="45 Grupo"/>
          <p:cNvGrpSpPr/>
          <p:nvPr/>
        </p:nvGrpSpPr>
        <p:grpSpPr>
          <a:xfrm>
            <a:off x="3273197" y="1255986"/>
            <a:ext cx="5472608" cy="1740966"/>
            <a:chOff x="3273197" y="1255986"/>
            <a:chExt cx="5472608" cy="1740966"/>
          </a:xfrm>
        </p:grpSpPr>
        <p:cxnSp>
          <p:nvCxnSpPr>
            <p:cNvPr id="15" name="14 Conector recto"/>
            <p:cNvCxnSpPr/>
            <p:nvPr/>
          </p:nvCxnSpPr>
          <p:spPr>
            <a:xfrm>
              <a:off x="3273197" y="125598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>
              <a:off x="3273197" y="169229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Conector recto"/>
            <p:cNvCxnSpPr/>
            <p:nvPr/>
          </p:nvCxnSpPr>
          <p:spPr>
            <a:xfrm>
              <a:off x="3273197" y="212859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33 Conector recto"/>
            <p:cNvCxnSpPr/>
            <p:nvPr/>
          </p:nvCxnSpPr>
          <p:spPr>
            <a:xfrm>
              <a:off x="3273197" y="2564904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44 Conector recto"/>
            <p:cNvCxnSpPr/>
            <p:nvPr/>
          </p:nvCxnSpPr>
          <p:spPr>
            <a:xfrm>
              <a:off x="3273197" y="299695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21 CuadroTexto"/>
          <p:cNvSpPr txBox="1"/>
          <p:nvPr/>
        </p:nvSpPr>
        <p:spPr>
          <a:xfrm>
            <a:off x="1009424" y="1886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1</a:t>
            </a:r>
            <a:endParaRPr lang="es-BO" sz="1600" dirty="0"/>
          </a:p>
        </p:txBody>
      </p:sp>
      <p:sp>
        <p:nvSpPr>
          <p:cNvPr id="23" name="22 CuadroTexto"/>
          <p:cNvSpPr txBox="1"/>
          <p:nvPr/>
        </p:nvSpPr>
        <p:spPr>
          <a:xfrm>
            <a:off x="2851088" y="188640"/>
            <a:ext cx="15062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Alberto Cabrera</a:t>
            </a:r>
            <a:endParaRPr lang="es-BO" sz="1600" dirty="0"/>
          </a:p>
        </p:txBody>
      </p:sp>
      <p:sp>
        <p:nvSpPr>
          <p:cNvPr id="24" name="23 CuadroTexto"/>
          <p:cNvSpPr txBox="1"/>
          <p:nvPr/>
        </p:nvSpPr>
        <p:spPr>
          <a:xfrm>
            <a:off x="6918986" y="188640"/>
            <a:ext cx="15650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Gerente General</a:t>
            </a:r>
            <a:endParaRPr lang="es-BO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441263" y="3070701"/>
            <a:ext cx="46510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3600" b="1" dirty="0" smtClean="0">
                <a:solidFill>
                  <a:srgbClr val="0070C0"/>
                </a:solidFill>
              </a:rPr>
              <a:t>QUÉ NECESITA Y CÓMO</a:t>
            </a:r>
            <a:endParaRPr lang="es-BO" sz="3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086121" y="860462"/>
            <a:ext cx="45719" cy="561662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14" name="13 CuadroTexto"/>
          <p:cNvSpPr txBox="1"/>
          <p:nvPr/>
        </p:nvSpPr>
        <p:spPr>
          <a:xfrm>
            <a:off x="517555" y="836712"/>
            <a:ext cx="21930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¿QUÉ NECESITA?</a:t>
            </a:r>
            <a:endParaRPr lang="es-BO" sz="2200" b="1" dirty="0">
              <a:solidFill>
                <a:srgbClr val="0070C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169940" y="833287"/>
            <a:ext cx="547260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Alberto necesita mejorar mucho sus conocimientos sobre el mundo online. Desde comprender el uso de las redes sociales y el marketing online, hasta inclusive todo lo relacionado a empresas y negocios netamente digitales, por su necesidad de crecer con su empresa.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6" name="45 Grupo"/>
          <p:cNvGrpSpPr/>
          <p:nvPr/>
        </p:nvGrpSpPr>
        <p:grpSpPr>
          <a:xfrm>
            <a:off x="3273197" y="1255986"/>
            <a:ext cx="5472608" cy="1740966"/>
            <a:chOff x="3273197" y="1255986"/>
            <a:chExt cx="5472608" cy="1740966"/>
          </a:xfrm>
        </p:grpSpPr>
        <p:cxnSp>
          <p:nvCxnSpPr>
            <p:cNvPr id="15" name="14 Conector recto"/>
            <p:cNvCxnSpPr/>
            <p:nvPr/>
          </p:nvCxnSpPr>
          <p:spPr>
            <a:xfrm>
              <a:off x="3273197" y="125598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>
              <a:off x="3273197" y="169229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Conector recto"/>
            <p:cNvCxnSpPr/>
            <p:nvPr/>
          </p:nvCxnSpPr>
          <p:spPr>
            <a:xfrm>
              <a:off x="3273197" y="212859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33 Conector recto"/>
            <p:cNvCxnSpPr/>
            <p:nvPr/>
          </p:nvCxnSpPr>
          <p:spPr>
            <a:xfrm>
              <a:off x="3273197" y="2564904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44 Conector recto"/>
            <p:cNvCxnSpPr/>
            <p:nvPr/>
          </p:nvCxnSpPr>
          <p:spPr>
            <a:xfrm>
              <a:off x="3273197" y="299695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46 CuadroTexto"/>
          <p:cNvSpPr txBox="1"/>
          <p:nvPr/>
        </p:nvSpPr>
        <p:spPr>
          <a:xfrm>
            <a:off x="425551" y="3573016"/>
            <a:ext cx="22406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¿QUÉ OBJETIVOS </a:t>
            </a:r>
          </a:p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TIENE?</a:t>
            </a:r>
            <a:endParaRPr lang="es-BO" sz="2200" b="1" dirty="0">
              <a:solidFill>
                <a:srgbClr val="0070C0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3176757" y="3581466"/>
            <a:ext cx="547260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Aprender cómo crear su empresa de forma digital.</a:t>
            </a:r>
          </a:p>
          <a:p>
            <a:pPr algn="just"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Crear estrategias de marketing digital.</a:t>
            </a:r>
          </a:p>
          <a:p>
            <a:pPr algn="just"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Aprender sobre SEO, SEM y Anuncios digitales.</a:t>
            </a:r>
          </a:p>
          <a:p>
            <a:pPr algn="just"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Aprender sobre Social Media y Redes Sociales.</a:t>
            </a:r>
          </a:p>
          <a:p>
            <a:pPr algn="just"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Expandir su empresa a otros países de forma digital. 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7" name="48 Grupo"/>
          <p:cNvGrpSpPr/>
          <p:nvPr/>
        </p:nvGrpSpPr>
        <p:grpSpPr>
          <a:xfrm>
            <a:off x="3280014" y="3992290"/>
            <a:ext cx="5472608" cy="1740966"/>
            <a:chOff x="3273197" y="1255986"/>
            <a:chExt cx="5472608" cy="1740966"/>
          </a:xfrm>
        </p:grpSpPr>
        <p:cxnSp>
          <p:nvCxnSpPr>
            <p:cNvPr id="50" name="49 Conector recto"/>
            <p:cNvCxnSpPr/>
            <p:nvPr/>
          </p:nvCxnSpPr>
          <p:spPr>
            <a:xfrm>
              <a:off x="3273197" y="125598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50 Conector recto"/>
            <p:cNvCxnSpPr/>
            <p:nvPr/>
          </p:nvCxnSpPr>
          <p:spPr>
            <a:xfrm>
              <a:off x="3273197" y="169229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51 Conector recto"/>
            <p:cNvCxnSpPr/>
            <p:nvPr/>
          </p:nvCxnSpPr>
          <p:spPr>
            <a:xfrm>
              <a:off x="3273197" y="212859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52 Conector recto"/>
            <p:cNvCxnSpPr/>
            <p:nvPr/>
          </p:nvCxnSpPr>
          <p:spPr>
            <a:xfrm>
              <a:off x="3273197" y="2564904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53 Conector recto"/>
            <p:cNvCxnSpPr/>
            <p:nvPr/>
          </p:nvCxnSpPr>
          <p:spPr>
            <a:xfrm>
              <a:off x="3273197" y="299695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21 CuadroTexto"/>
          <p:cNvSpPr txBox="1"/>
          <p:nvPr/>
        </p:nvSpPr>
        <p:spPr>
          <a:xfrm>
            <a:off x="1009424" y="1886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1</a:t>
            </a:r>
            <a:endParaRPr lang="es-BO" sz="1600" dirty="0"/>
          </a:p>
        </p:txBody>
      </p:sp>
      <p:sp>
        <p:nvSpPr>
          <p:cNvPr id="23" name="22 CuadroTexto"/>
          <p:cNvSpPr txBox="1"/>
          <p:nvPr/>
        </p:nvSpPr>
        <p:spPr>
          <a:xfrm>
            <a:off x="2851088" y="188640"/>
            <a:ext cx="15062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Alberto Cabrera</a:t>
            </a:r>
            <a:endParaRPr lang="es-BO" sz="1600" dirty="0"/>
          </a:p>
        </p:txBody>
      </p:sp>
      <p:sp>
        <p:nvSpPr>
          <p:cNvPr id="24" name="23 CuadroTexto"/>
          <p:cNvSpPr txBox="1"/>
          <p:nvPr/>
        </p:nvSpPr>
        <p:spPr>
          <a:xfrm>
            <a:off x="6918986" y="188640"/>
            <a:ext cx="15650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Gerente General</a:t>
            </a:r>
            <a:endParaRPr lang="es-BO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672</Words>
  <Application>Microsoft Office PowerPoint</Application>
  <PresentationFormat>Presentación en pantalla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Mariano MC. Cabrera</dc:creator>
  <cp:lastModifiedBy>Mariano MC. Cabrera</cp:lastModifiedBy>
  <cp:revision>17</cp:revision>
  <dcterms:created xsi:type="dcterms:W3CDTF">2015-08-17T13:21:29Z</dcterms:created>
  <dcterms:modified xsi:type="dcterms:W3CDTF">2015-08-17T15:01:02Z</dcterms:modified>
</cp:coreProperties>
</file>